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57" r:id="rId5"/>
    <p:sldId id="258" r:id="rId6"/>
    <p:sldId id="259" r:id="rId7"/>
    <p:sldId id="275" r:id="rId8"/>
    <p:sldId id="271" r:id="rId9"/>
    <p:sldId id="260" r:id="rId10"/>
    <p:sldId id="261" r:id="rId11"/>
    <p:sldId id="262" r:id="rId12"/>
    <p:sldId id="263" r:id="rId13"/>
    <p:sldId id="264" r:id="rId14"/>
    <p:sldId id="265" r:id="rId15"/>
    <p:sldId id="266" r:id="rId16"/>
    <p:sldId id="267" r:id="rId17"/>
    <p:sldId id="270" r:id="rId18"/>
    <p:sldId id="272" r:id="rId19"/>
    <p:sldId id="273"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114" d="100"/>
          <a:sy n="114" d="100"/>
        </p:scale>
        <p:origin x="3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8B2B4-C323-4708-BBA1-1BC1D7438F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EF56D-ACB7-4D8D-A6D9-CCC2912052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77420-E33B-47E2-9D3B-11EFB51B8F2F}"/>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5" name="Footer Placeholder 4">
            <a:extLst>
              <a:ext uri="{FF2B5EF4-FFF2-40B4-BE49-F238E27FC236}">
                <a16:creationId xmlns:a16="http://schemas.microsoft.com/office/drawing/2014/main" id="{EE0397C3-24D4-4554-B563-7037A682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5E9F-7D4C-450E-AC03-F814782A7C92}"/>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177202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3186-ACAE-4090-9362-0BC68F032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4FBAD5-8B12-4757-82E0-01E34262BD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3EC1F-AD3F-4975-9ABD-0F2AC74FA00C}"/>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5" name="Footer Placeholder 4">
            <a:extLst>
              <a:ext uri="{FF2B5EF4-FFF2-40B4-BE49-F238E27FC236}">
                <a16:creationId xmlns:a16="http://schemas.microsoft.com/office/drawing/2014/main" id="{DF56EC91-1226-4877-A43C-02D31DE06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FB1D4-F015-4DBD-B691-5FECC7FF8DEA}"/>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3899076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BE4380-198E-4862-837F-EFB0F67148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B24A97-F692-4BFA-8C37-03D449A14E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E38E2-0DF8-4B61-A8A9-8F513CF52CDB}"/>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5" name="Footer Placeholder 4">
            <a:extLst>
              <a:ext uri="{FF2B5EF4-FFF2-40B4-BE49-F238E27FC236}">
                <a16:creationId xmlns:a16="http://schemas.microsoft.com/office/drawing/2014/main" id="{C1204E06-95EC-4280-A977-00CFFF921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FCE38-F22A-41D8-B44D-06962BB6007D}"/>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3836656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9041-6977-4E8F-81F7-3648F83E7F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C3CC2-9A18-4BE7-8122-5B18CFCDDD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EE48F-D030-422D-B722-BFB1A4D05DEE}"/>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5" name="Footer Placeholder 4">
            <a:extLst>
              <a:ext uri="{FF2B5EF4-FFF2-40B4-BE49-F238E27FC236}">
                <a16:creationId xmlns:a16="http://schemas.microsoft.com/office/drawing/2014/main" id="{B876CCDF-F8B4-4B98-B0DB-3A1CC9180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85AC7-B399-4570-8EDC-5FFBFBEE3FF3}"/>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4072424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F798-A664-4729-9B2B-217060F0F4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7B402C-1CBA-42B3-99AD-C255BAB8B6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22029C1-DA16-43E7-A30F-04428A9BBA73}"/>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5" name="Footer Placeholder 4">
            <a:extLst>
              <a:ext uri="{FF2B5EF4-FFF2-40B4-BE49-F238E27FC236}">
                <a16:creationId xmlns:a16="http://schemas.microsoft.com/office/drawing/2014/main" id="{05A15B8A-1086-4E40-8326-9A8308904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786E6-8F2B-4E5A-92B4-D52AFF67B7FE}"/>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2097146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6591-1E37-40EB-ADBA-E14CED16B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A1D81-EAC8-4AD8-BD68-242514F142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848B32-C5AF-4D55-BAA7-58717AD596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6C1452-BA6B-424B-8BEE-56D98CF402CE}"/>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6" name="Footer Placeholder 5">
            <a:extLst>
              <a:ext uri="{FF2B5EF4-FFF2-40B4-BE49-F238E27FC236}">
                <a16:creationId xmlns:a16="http://schemas.microsoft.com/office/drawing/2014/main" id="{54767D7C-8361-4FEE-92F3-4C0B4716B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75AF0-3C18-449A-8D16-2B24D263A203}"/>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2707658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7677-0982-4A14-B3A3-1A10E89C5A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1E8A30-038A-4F94-A4B4-B0C40957E8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DEEC9C-130C-4A40-9FE0-DD939B35C7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40D454-24B6-469F-A5FE-78FDAC71D8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1A7BC-C8E0-41F1-A803-B7DDB0B7D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269E79-F86E-4EB1-B55C-3AF7A69E1981}"/>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8" name="Footer Placeholder 7">
            <a:extLst>
              <a:ext uri="{FF2B5EF4-FFF2-40B4-BE49-F238E27FC236}">
                <a16:creationId xmlns:a16="http://schemas.microsoft.com/office/drawing/2014/main" id="{626DAD02-14C1-4310-B857-A96D5EA42C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B616DD-DAC6-4852-B037-C9D45AFA54B3}"/>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135659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F90E-1558-4EAC-B7F1-16EB393206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B97C52-AE8F-4445-B911-B3B6D3B57DC5}"/>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4" name="Footer Placeholder 3">
            <a:extLst>
              <a:ext uri="{FF2B5EF4-FFF2-40B4-BE49-F238E27FC236}">
                <a16:creationId xmlns:a16="http://schemas.microsoft.com/office/drawing/2014/main" id="{39034534-86B1-4E90-A020-F419766D42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65788-C891-45D8-8B0B-B641569A2A87}"/>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3794901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FF10C0-E90A-4160-B036-6C14380D02CE}"/>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3" name="Footer Placeholder 2">
            <a:extLst>
              <a:ext uri="{FF2B5EF4-FFF2-40B4-BE49-F238E27FC236}">
                <a16:creationId xmlns:a16="http://schemas.microsoft.com/office/drawing/2014/main" id="{52D202A1-DB45-4E20-BDB3-2FDE2B777E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CFBF5C-7A53-4D9E-80F2-860AF093011D}"/>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423916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A0B1-9D2A-4C0B-851F-2ADC02DB9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830F60-AC89-4438-8BCF-76E60AAEAB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0FBCB3-59D4-42AA-94CD-5302D1FCD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E58AAB-7646-4DEF-A39C-24E451FFE1DA}"/>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6" name="Footer Placeholder 5">
            <a:extLst>
              <a:ext uri="{FF2B5EF4-FFF2-40B4-BE49-F238E27FC236}">
                <a16:creationId xmlns:a16="http://schemas.microsoft.com/office/drawing/2014/main" id="{73FC039E-E8AB-4A5C-B0BA-5F2BCFE26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67DC9-7E02-4A9C-B7C4-75AC57B62EEB}"/>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257500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3A53-3C3B-4539-B37E-D8833893C5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4A8C2A-91A4-490F-98F3-18610B9AD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D8BD1A-E9DC-43E8-BA86-7949014DE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834928-8741-434A-B332-67790812E586}"/>
              </a:ext>
            </a:extLst>
          </p:cNvPr>
          <p:cNvSpPr>
            <a:spLocks noGrp="1"/>
          </p:cNvSpPr>
          <p:nvPr>
            <p:ph type="dt" sz="half" idx="10"/>
          </p:nvPr>
        </p:nvSpPr>
        <p:spPr/>
        <p:txBody>
          <a:bodyPr/>
          <a:lstStyle/>
          <a:p>
            <a:fld id="{95C706B8-8C44-4AAC-AE5B-465CE52AD55A}" type="datetimeFigureOut">
              <a:rPr lang="en-US" smtClean="0"/>
              <a:t>12/2/2018</a:t>
            </a:fld>
            <a:endParaRPr lang="en-US"/>
          </a:p>
        </p:txBody>
      </p:sp>
      <p:sp>
        <p:nvSpPr>
          <p:cNvPr id="6" name="Footer Placeholder 5">
            <a:extLst>
              <a:ext uri="{FF2B5EF4-FFF2-40B4-BE49-F238E27FC236}">
                <a16:creationId xmlns:a16="http://schemas.microsoft.com/office/drawing/2014/main" id="{55ECFEEB-95F6-4C7D-B7AC-B72BFF8DB2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02B25-B9EA-4C0E-B344-163C73EBA57B}"/>
              </a:ext>
            </a:extLst>
          </p:cNvPr>
          <p:cNvSpPr>
            <a:spLocks noGrp="1"/>
          </p:cNvSpPr>
          <p:nvPr>
            <p:ph type="sldNum" sz="quarter" idx="12"/>
          </p:nvPr>
        </p:nvSpPr>
        <p:spPr/>
        <p:txBody>
          <a:bodyPr/>
          <a:lstStyle/>
          <a:p>
            <a:fld id="{8F1C085E-9A28-42F1-921D-3CCDFDFB3E40}" type="slidenum">
              <a:rPr lang="en-US" smtClean="0"/>
              <a:t>‹#›</a:t>
            </a:fld>
            <a:endParaRPr lang="en-US"/>
          </a:p>
        </p:txBody>
      </p:sp>
    </p:spTree>
    <p:extLst>
      <p:ext uri="{BB962C8B-B14F-4D97-AF65-F5344CB8AC3E}">
        <p14:creationId xmlns:p14="http://schemas.microsoft.com/office/powerpoint/2010/main" val="900719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44C2A-19DC-4163-86CA-95D70CF9B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CA5AA-BF41-4A8A-839E-5DC0A3DAD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7EBA2-7347-4C9F-A0E6-5D4353F1C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C706B8-8C44-4AAC-AE5B-465CE52AD55A}" type="datetimeFigureOut">
              <a:rPr lang="en-US" smtClean="0"/>
              <a:t>12/2/2018</a:t>
            </a:fld>
            <a:endParaRPr lang="en-US"/>
          </a:p>
        </p:txBody>
      </p:sp>
      <p:sp>
        <p:nvSpPr>
          <p:cNvPr id="5" name="Footer Placeholder 4">
            <a:extLst>
              <a:ext uri="{FF2B5EF4-FFF2-40B4-BE49-F238E27FC236}">
                <a16:creationId xmlns:a16="http://schemas.microsoft.com/office/drawing/2014/main" id="{3AEDB48B-C353-45E2-8EED-608FFF8A5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E89F76-D2FE-4CFB-B8C2-3A107A0BB8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C085E-9A28-42F1-921D-3CCDFDFB3E40}" type="slidenum">
              <a:rPr lang="en-US" smtClean="0"/>
              <a:t>‹#›</a:t>
            </a:fld>
            <a:endParaRPr lang="en-US"/>
          </a:p>
        </p:txBody>
      </p:sp>
    </p:spTree>
    <p:extLst>
      <p:ext uri="{BB962C8B-B14F-4D97-AF65-F5344CB8AC3E}">
        <p14:creationId xmlns:p14="http://schemas.microsoft.com/office/powerpoint/2010/main" val="1049980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7517447-C8CA-47A1-B93E-2A8B94AFCBCE}"/>
              </a:ext>
            </a:extLst>
          </p:cNvPr>
          <p:cNvSpPr>
            <a:spLocks noGrp="1"/>
          </p:cNvSpPr>
          <p:nvPr>
            <p:ph type="subTitle" idx="1"/>
          </p:nvPr>
        </p:nvSpPr>
        <p:spPr>
          <a:xfrm>
            <a:off x="3045368" y="4074718"/>
            <a:ext cx="6105194" cy="682079"/>
          </a:xfrm>
        </p:spPr>
        <p:txBody>
          <a:bodyPr>
            <a:normAutofit/>
          </a:bodyPr>
          <a:lstStyle/>
          <a:p>
            <a:r>
              <a:rPr lang="en-US">
                <a:solidFill>
                  <a:srgbClr val="FFFFFF"/>
                </a:solidFill>
              </a:rPr>
              <a:t>Extinction…not on our watch</a:t>
            </a:r>
          </a:p>
        </p:txBody>
      </p:sp>
      <p:sp>
        <p:nvSpPr>
          <p:cNvPr id="2" name="Title 1">
            <a:extLst>
              <a:ext uri="{FF2B5EF4-FFF2-40B4-BE49-F238E27FC236}">
                <a16:creationId xmlns:a16="http://schemas.microsoft.com/office/drawing/2014/main" id="{E5F87B66-99B2-4DFF-8068-37519A536AB4}"/>
              </a:ext>
            </a:extLst>
          </p:cNvPr>
          <p:cNvSpPr>
            <a:spLocks noGrp="1"/>
          </p:cNvSpPr>
          <p:nvPr>
            <p:ph type="ctrTitle"/>
          </p:nvPr>
        </p:nvSpPr>
        <p:spPr>
          <a:xfrm>
            <a:off x="3045368" y="2043663"/>
            <a:ext cx="6105194" cy="2031055"/>
          </a:xfrm>
        </p:spPr>
        <p:txBody>
          <a:bodyPr>
            <a:normAutofit/>
          </a:bodyPr>
          <a:lstStyle/>
          <a:p>
            <a:r>
              <a:rPr lang="en-US" sz="4700" b="1" dirty="0" err="1">
                <a:solidFill>
                  <a:srgbClr val="FFFFFF"/>
                </a:solidFill>
              </a:rPr>
              <a:t>Nsefu</a:t>
            </a:r>
            <a:r>
              <a:rPr lang="en-US" sz="4700" b="1" dirty="0">
                <a:solidFill>
                  <a:srgbClr val="FFFFFF"/>
                </a:solidFill>
              </a:rPr>
              <a:t> Wildlife </a:t>
            </a:r>
            <a:br>
              <a:rPr lang="en-US" sz="4700" b="1" dirty="0">
                <a:solidFill>
                  <a:srgbClr val="FFFFFF"/>
                </a:solidFill>
              </a:rPr>
            </a:br>
            <a:r>
              <a:rPr lang="en-US" sz="4700" b="1" dirty="0">
                <a:solidFill>
                  <a:srgbClr val="FFFFFF"/>
                </a:solidFill>
              </a:rPr>
              <a:t>Conservation Foundation</a:t>
            </a:r>
          </a:p>
        </p:txBody>
      </p:sp>
    </p:spTree>
    <p:extLst>
      <p:ext uri="{BB962C8B-B14F-4D97-AF65-F5344CB8AC3E}">
        <p14:creationId xmlns:p14="http://schemas.microsoft.com/office/powerpoint/2010/main" val="1721188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C3FADDD-6D34-42F3-BD8B-0E758505D1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37" r="12740" b="-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1F4A72-4474-4929-9B56-046F4E39C26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Chabwela is a smash hit!</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41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26A3-FD02-4B06-BEDD-304593ABD655}"/>
              </a:ext>
            </a:extLst>
          </p:cNvPr>
          <p:cNvSpPr>
            <a:spLocks noGrp="1"/>
          </p:cNvSpPr>
          <p:nvPr>
            <p:ph type="title"/>
          </p:nvPr>
        </p:nvSpPr>
        <p:spPr/>
        <p:txBody>
          <a:bodyPr/>
          <a:lstStyle/>
          <a:p>
            <a:r>
              <a:rPr lang="en-US" b="1" dirty="0"/>
              <a:t>To Save the Future, you must educate Today!</a:t>
            </a:r>
          </a:p>
        </p:txBody>
      </p:sp>
      <p:sp>
        <p:nvSpPr>
          <p:cNvPr id="3" name="Content Placeholder 2">
            <a:extLst>
              <a:ext uri="{FF2B5EF4-FFF2-40B4-BE49-F238E27FC236}">
                <a16:creationId xmlns:a16="http://schemas.microsoft.com/office/drawing/2014/main" id="{E2236EED-56A3-4022-96DF-9C9C6AF91D02}"/>
              </a:ext>
            </a:extLst>
          </p:cNvPr>
          <p:cNvSpPr>
            <a:spLocks noGrp="1"/>
          </p:cNvSpPr>
          <p:nvPr>
            <p:ph idx="1"/>
          </p:nvPr>
        </p:nvSpPr>
        <p:spPr/>
        <p:txBody>
          <a:bodyPr/>
          <a:lstStyle/>
          <a:p>
            <a:r>
              <a:rPr lang="en-US" dirty="0" err="1"/>
              <a:t>Chabwela</a:t>
            </a:r>
            <a:r>
              <a:rPr lang="en-US" dirty="0"/>
              <a:t> was originally built for the 60 local children. Today, </a:t>
            </a:r>
            <a:r>
              <a:rPr lang="en-US" dirty="0" err="1"/>
              <a:t>Chabwela</a:t>
            </a:r>
            <a:r>
              <a:rPr lang="en-US" dirty="0"/>
              <a:t> serves approximately 300 children.</a:t>
            </a:r>
          </a:p>
          <a:p>
            <a:r>
              <a:rPr lang="en-US" dirty="0" err="1"/>
              <a:t>Nsefu</a:t>
            </a:r>
            <a:r>
              <a:rPr lang="en-US" dirty="0"/>
              <a:t> Wildlife is attempting to raise funds to build two more classrooms and toilets to separate age groups and grades.</a:t>
            </a:r>
          </a:p>
          <a:p>
            <a:r>
              <a:rPr lang="en-US" dirty="0"/>
              <a:t>Each classroom costs approximately $12,500 and because the community is so committed to </a:t>
            </a:r>
            <a:r>
              <a:rPr lang="en-US" dirty="0" err="1"/>
              <a:t>Chabwela</a:t>
            </a:r>
            <a:r>
              <a:rPr lang="en-US" dirty="0"/>
              <a:t>, many parents donated their time to help build the school.</a:t>
            </a:r>
          </a:p>
          <a:p>
            <a:r>
              <a:rPr lang="en-US" dirty="0" err="1"/>
              <a:t>Nsefu</a:t>
            </a:r>
            <a:r>
              <a:rPr lang="en-US" dirty="0"/>
              <a:t> Wildlife believes in order to save the future of Zambia, the children must be educated about the value of their precious wildlife and natural resources.</a:t>
            </a:r>
          </a:p>
        </p:txBody>
      </p:sp>
    </p:spTree>
    <p:extLst>
      <p:ext uri="{BB962C8B-B14F-4D97-AF65-F5344CB8AC3E}">
        <p14:creationId xmlns:p14="http://schemas.microsoft.com/office/powerpoint/2010/main" val="423422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6186AF-2A4A-4AB3-8968-BFA86E8B6C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778" r="-1" b="-1"/>
          <a:stretch/>
        </p:blipFill>
        <p:spPr>
          <a:xfrm>
            <a:off x="20" y="10"/>
            <a:ext cx="12191980" cy="6857990"/>
          </a:xfrm>
          <a:prstGeom prst="rect">
            <a:avLst/>
          </a:prstGeom>
        </p:spPr>
      </p:pic>
      <p:sp>
        <p:nvSpPr>
          <p:cNvPr id="1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ADD7F-01D2-4665-983A-756DC20067CC}"/>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Build it and they will come!</a:t>
            </a:r>
          </a:p>
        </p:txBody>
      </p:sp>
      <p:cxnSp>
        <p:nvCxnSpPr>
          <p:cNvPr id="1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729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0652-A8BB-4EF0-AB51-750D43FFEC91}"/>
              </a:ext>
            </a:extLst>
          </p:cNvPr>
          <p:cNvSpPr>
            <a:spLocks noGrp="1"/>
          </p:cNvSpPr>
          <p:nvPr>
            <p:ph type="title"/>
          </p:nvPr>
        </p:nvSpPr>
        <p:spPr/>
        <p:txBody>
          <a:bodyPr/>
          <a:lstStyle/>
          <a:p>
            <a:r>
              <a:rPr lang="en-US" b="1" dirty="0" err="1"/>
              <a:t>Chabwela</a:t>
            </a:r>
            <a:r>
              <a:rPr lang="en-US" b="1" dirty="0"/>
              <a:t> School is creating future leaders!</a:t>
            </a:r>
          </a:p>
        </p:txBody>
      </p:sp>
      <p:sp>
        <p:nvSpPr>
          <p:cNvPr id="3" name="Content Placeholder 2">
            <a:extLst>
              <a:ext uri="{FF2B5EF4-FFF2-40B4-BE49-F238E27FC236}">
                <a16:creationId xmlns:a16="http://schemas.microsoft.com/office/drawing/2014/main" id="{796861A9-20E8-4492-8FBB-3C08384C9E3B}"/>
              </a:ext>
            </a:extLst>
          </p:cNvPr>
          <p:cNvSpPr>
            <a:spLocks noGrp="1"/>
          </p:cNvSpPr>
          <p:nvPr>
            <p:ph idx="1"/>
          </p:nvPr>
        </p:nvSpPr>
        <p:spPr/>
        <p:txBody>
          <a:bodyPr/>
          <a:lstStyle/>
          <a:p>
            <a:r>
              <a:rPr lang="en-US" dirty="0"/>
              <a:t>Part of </a:t>
            </a:r>
            <a:r>
              <a:rPr lang="en-US" dirty="0" err="1"/>
              <a:t>Nsefu</a:t>
            </a:r>
            <a:r>
              <a:rPr lang="en-US" dirty="0"/>
              <a:t> Wildlife’s multi-pronged approach is engaging the children with their wildlife. We’re trying to teach children that the animals are not just beasts of burden or pests as they are taught growing up.</a:t>
            </a:r>
          </a:p>
          <a:p>
            <a:r>
              <a:rPr lang="en-US" dirty="0"/>
              <a:t>We made it mandatory that wildlife education and appreciation be taught in the very first grades. We even started a program where every month, the students who have achieved excellent grades or excellent citizenship are treated to game drives in the park with a full lunch included. This has been an outstanding success.</a:t>
            </a:r>
          </a:p>
          <a:p>
            <a:r>
              <a:rPr lang="en-US" dirty="0" err="1"/>
              <a:t>Nsefu</a:t>
            </a:r>
            <a:r>
              <a:rPr lang="en-US" dirty="0"/>
              <a:t> Wildlife hopes to introduce this program into all local schools.</a:t>
            </a:r>
          </a:p>
        </p:txBody>
      </p:sp>
    </p:spTree>
    <p:extLst>
      <p:ext uri="{BB962C8B-B14F-4D97-AF65-F5344CB8AC3E}">
        <p14:creationId xmlns:p14="http://schemas.microsoft.com/office/powerpoint/2010/main" val="406170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C2228-529B-4CF0-9B8E-80E0F7E1C794}"/>
              </a:ext>
            </a:extLst>
          </p:cNvPr>
          <p:cNvSpPr>
            <a:spLocks noGrp="1"/>
          </p:cNvSpPr>
          <p:nvPr>
            <p:ph type="title"/>
          </p:nvPr>
        </p:nvSpPr>
        <p:spPr/>
        <p:txBody>
          <a:bodyPr/>
          <a:lstStyle/>
          <a:p>
            <a:r>
              <a:rPr lang="en-US" b="1" dirty="0"/>
              <a:t>Beekeeping</a:t>
            </a:r>
          </a:p>
        </p:txBody>
      </p:sp>
      <p:sp>
        <p:nvSpPr>
          <p:cNvPr id="3" name="Content Placeholder 2">
            <a:extLst>
              <a:ext uri="{FF2B5EF4-FFF2-40B4-BE49-F238E27FC236}">
                <a16:creationId xmlns:a16="http://schemas.microsoft.com/office/drawing/2014/main" id="{5DDB795D-C321-468A-A749-19B18956F2A3}"/>
              </a:ext>
            </a:extLst>
          </p:cNvPr>
          <p:cNvSpPr>
            <a:spLocks noGrp="1"/>
          </p:cNvSpPr>
          <p:nvPr>
            <p:ph idx="1"/>
          </p:nvPr>
        </p:nvSpPr>
        <p:spPr/>
        <p:txBody>
          <a:bodyPr>
            <a:normAutofit lnSpcReduction="10000"/>
          </a:bodyPr>
          <a:lstStyle/>
          <a:p>
            <a:r>
              <a:rPr lang="en-US" dirty="0"/>
              <a:t>The introduction of the </a:t>
            </a:r>
            <a:r>
              <a:rPr lang="en-US" dirty="0" err="1"/>
              <a:t>Nsefu</a:t>
            </a:r>
            <a:r>
              <a:rPr lang="en-US" dirty="0"/>
              <a:t> Wildlife Beekeeping Program has been very exciting in the community.</a:t>
            </a:r>
          </a:p>
          <a:p>
            <a:r>
              <a:rPr lang="en-US" dirty="0"/>
              <a:t>Beekeeping and Beehives serve two important purposes. </a:t>
            </a:r>
          </a:p>
          <a:p>
            <a:pPr marL="0" indent="0">
              <a:buNone/>
            </a:pPr>
            <a:r>
              <a:rPr lang="en-US" dirty="0"/>
              <a:t>     A.) Creating income opportunities with the selling of honey production.</a:t>
            </a:r>
          </a:p>
          <a:p>
            <a:pPr marL="0" indent="0">
              <a:buNone/>
            </a:pPr>
            <a:r>
              <a:rPr lang="en-US" dirty="0"/>
              <a:t>     B.) Creating natural human/animal conflict deterrents, aka Bee Fencing.</a:t>
            </a:r>
          </a:p>
          <a:p>
            <a:r>
              <a:rPr lang="en-US" dirty="0"/>
              <a:t>As we speak, countless local citizens are learning how to manage beehives and we are in the process of ramping up hives for production.</a:t>
            </a:r>
          </a:p>
        </p:txBody>
      </p:sp>
    </p:spTree>
    <p:extLst>
      <p:ext uri="{BB962C8B-B14F-4D97-AF65-F5344CB8AC3E}">
        <p14:creationId xmlns:p14="http://schemas.microsoft.com/office/powerpoint/2010/main" val="219029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87FC80DA-EB8E-4414-A5B7-CA7DD78D3C6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1" b="19560"/>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B5D6854-ED33-435C-9455-E24D5A1C4EF3}"/>
              </a:ext>
            </a:extLst>
          </p:cNvPr>
          <p:cNvSpPr>
            <a:spLocks noGrp="1"/>
          </p:cNvSpPr>
          <p:nvPr>
            <p:ph type="title"/>
          </p:nvPr>
        </p:nvSpPr>
        <p:spPr>
          <a:xfrm>
            <a:off x="804998" y="798445"/>
            <a:ext cx="4803636" cy="1311664"/>
          </a:xfrm>
        </p:spPr>
        <p:txBody>
          <a:bodyPr>
            <a:normAutofit fontScale="90000"/>
          </a:bodyPr>
          <a:lstStyle/>
          <a:p>
            <a:r>
              <a:rPr lang="en-US" b="1" dirty="0">
                <a:solidFill>
                  <a:srgbClr val="000000"/>
                </a:solidFill>
              </a:rPr>
              <a:t>It’s a bird, it’s a plane…it’s a Bee Keeper</a:t>
            </a:r>
          </a:p>
        </p:txBody>
      </p:sp>
      <p:sp>
        <p:nvSpPr>
          <p:cNvPr id="10" name="Content Placeholder 9">
            <a:extLst>
              <a:ext uri="{FF2B5EF4-FFF2-40B4-BE49-F238E27FC236}">
                <a16:creationId xmlns:a16="http://schemas.microsoft.com/office/drawing/2014/main" id="{C79130BC-A2BB-4677-8D04-8E60207B09F0}"/>
              </a:ext>
            </a:extLst>
          </p:cNvPr>
          <p:cNvSpPr>
            <a:spLocks noGrp="1"/>
          </p:cNvSpPr>
          <p:nvPr>
            <p:ph idx="1"/>
          </p:nvPr>
        </p:nvSpPr>
        <p:spPr>
          <a:xfrm>
            <a:off x="804997" y="2272143"/>
            <a:ext cx="4706803" cy="3788830"/>
          </a:xfrm>
        </p:spPr>
        <p:txBody>
          <a:bodyPr anchor="ctr">
            <a:normAutofit/>
          </a:bodyPr>
          <a:lstStyle/>
          <a:p>
            <a:r>
              <a:rPr lang="en-US" sz="2000" dirty="0">
                <a:solidFill>
                  <a:srgbClr val="000000"/>
                </a:solidFill>
              </a:rPr>
              <a:t>One of our first Bee Keepers with the </a:t>
            </a:r>
            <a:r>
              <a:rPr lang="en-US" sz="2000" dirty="0" err="1">
                <a:solidFill>
                  <a:srgbClr val="000000"/>
                </a:solidFill>
              </a:rPr>
              <a:t>Nsefu</a:t>
            </a:r>
            <a:r>
              <a:rPr lang="en-US" sz="2000" dirty="0">
                <a:solidFill>
                  <a:srgbClr val="000000"/>
                </a:solidFill>
              </a:rPr>
              <a:t> Wildlife Beekeeping Program.</a:t>
            </a:r>
          </a:p>
        </p:txBody>
      </p:sp>
    </p:spTree>
    <p:extLst>
      <p:ext uri="{BB962C8B-B14F-4D97-AF65-F5344CB8AC3E}">
        <p14:creationId xmlns:p14="http://schemas.microsoft.com/office/powerpoint/2010/main" val="3087848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2E65-853B-438E-8F87-BF5734CD220C}"/>
              </a:ext>
            </a:extLst>
          </p:cNvPr>
          <p:cNvSpPr>
            <a:spLocks noGrp="1"/>
          </p:cNvSpPr>
          <p:nvPr>
            <p:ph type="title"/>
          </p:nvPr>
        </p:nvSpPr>
        <p:spPr>
          <a:xfrm>
            <a:off x="655320" y="365125"/>
            <a:ext cx="5120114" cy="1692794"/>
          </a:xfrm>
        </p:spPr>
        <p:txBody>
          <a:bodyPr>
            <a:normAutofit/>
          </a:bodyPr>
          <a:lstStyle/>
          <a:p>
            <a:r>
              <a:rPr lang="en-US" sz="3700" b="1" dirty="0"/>
              <a:t>Bee Fencing saves lives…human and animal.</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A4070C1A-CECB-4966-A808-A9F33B495024}"/>
              </a:ext>
            </a:extLst>
          </p:cNvPr>
          <p:cNvSpPr>
            <a:spLocks noGrp="1"/>
          </p:cNvSpPr>
          <p:nvPr>
            <p:ph idx="1"/>
          </p:nvPr>
        </p:nvSpPr>
        <p:spPr>
          <a:xfrm>
            <a:off x="655321" y="2575034"/>
            <a:ext cx="5120113" cy="3462228"/>
          </a:xfrm>
        </p:spPr>
        <p:txBody>
          <a:bodyPr>
            <a:normAutofit/>
          </a:bodyPr>
          <a:lstStyle/>
          <a:p>
            <a:r>
              <a:rPr lang="en-US" sz="1800" dirty="0"/>
              <a:t>A brilliant way to reduce human and animal conflict is using nature. Most wildlife are deathly afraid of African Bees.</a:t>
            </a:r>
          </a:p>
          <a:p>
            <a:r>
              <a:rPr lang="en-US" sz="1800" dirty="0"/>
              <a:t>Our concept of creating Bee Fencing has been extremely popular with farmers and locals with gardens.</a:t>
            </a:r>
          </a:p>
          <a:p>
            <a:r>
              <a:rPr lang="en-US" sz="1800" dirty="0"/>
              <a:t>Pictured is a Bee Fence that was built to keep Elephants out of a vulnerable area for farmers. Elephants were being killed because crops were being decimated.</a:t>
            </a:r>
          </a:p>
          <a:p>
            <a:r>
              <a:rPr lang="en-US" sz="1800" dirty="0"/>
              <a:t>We are in the process of building 1.5 kilometers of fence to divert wildlife from crops.</a:t>
            </a:r>
          </a:p>
        </p:txBody>
      </p:sp>
      <p:pic>
        <p:nvPicPr>
          <p:cNvPr id="8" name="Content Placeholder 4">
            <a:extLst>
              <a:ext uri="{FF2B5EF4-FFF2-40B4-BE49-F238E27FC236}">
                <a16:creationId xmlns:a16="http://schemas.microsoft.com/office/drawing/2014/main" id="{40B9D6B0-3CBC-4504-B4D8-2875767EE150}"/>
              </a:ext>
            </a:extLst>
          </p:cNvPr>
          <p:cNvPicPr>
            <a:picLocks noChangeAspect="1"/>
          </p:cNvPicPr>
          <p:nvPr/>
        </p:nvPicPr>
        <p:blipFill rotWithShape="1">
          <a:blip r:embed="rId2">
            <a:extLst>
              <a:ext uri="{28A0092B-C50C-407E-A947-70E740481C1C}">
                <a14:useLocalDpi xmlns:a14="http://schemas.microsoft.com/office/drawing/2010/main" val="0"/>
              </a:ext>
            </a:extLst>
          </a:blip>
          <a:srcRect l="2135" r="2882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40727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B658B-E753-4B18-AC0E-06DB7AA0DDCB}"/>
              </a:ext>
            </a:extLst>
          </p:cNvPr>
          <p:cNvSpPr>
            <a:spLocks noGrp="1"/>
          </p:cNvSpPr>
          <p:nvPr>
            <p:ph type="title"/>
          </p:nvPr>
        </p:nvSpPr>
        <p:spPr>
          <a:xfrm>
            <a:off x="838200" y="365125"/>
            <a:ext cx="10515600" cy="1295895"/>
          </a:xfrm>
        </p:spPr>
        <p:txBody>
          <a:bodyPr>
            <a:normAutofit fontScale="90000"/>
          </a:bodyPr>
          <a:lstStyle/>
          <a:p>
            <a:r>
              <a:rPr lang="en-US" b="1" dirty="0"/>
              <a:t>Sewing brings independence, income &amp; equality.</a:t>
            </a:r>
          </a:p>
        </p:txBody>
      </p:sp>
      <p:sp>
        <p:nvSpPr>
          <p:cNvPr id="3" name="Content Placeholder 2">
            <a:extLst>
              <a:ext uri="{FF2B5EF4-FFF2-40B4-BE49-F238E27FC236}">
                <a16:creationId xmlns:a16="http://schemas.microsoft.com/office/drawing/2014/main" id="{C0650DB5-7734-4878-8211-BE8CC564E6EA}"/>
              </a:ext>
            </a:extLst>
          </p:cNvPr>
          <p:cNvSpPr>
            <a:spLocks noGrp="1"/>
          </p:cNvSpPr>
          <p:nvPr>
            <p:ph idx="1"/>
          </p:nvPr>
        </p:nvSpPr>
        <p:spPr/>
        <p:txBody>
          <a:bodyPr/>
          <a:lstStyle/>
          <a:p>
            <a:r>
              <a:rPr lang="en-US" dirty="0"/>
              <a:t>We are proud to report the </a:t>
            </a:r>
            <a:r>
              <a:rPr lang="en-US" dirty="0" err="1"/>
              <a:t>Nsefu</a:t>
            </a:r>
            <a:r>
              <a:rPr lang="en-US" dirty="0"/>
              <a:t> Wildlife sewing program is up and running.</a:t>
            </a:r>
          </a:p>
          <a:p>
            <a:r>
              <a:rPr lang="en-US" dirty="0"/>
              <a:t>We are teaching local women and others interested in learning valuable sewing skills in order to provide income for families.</a:t>
            </a:r>
          </a:p>
          <a:p>
            <a:r>
              <a:rPr lang="en-US" dirty="0"/>
              <a:t>We have the </a:t>
            </a:r>
            <a:r>
              <a:rPr lang="en-US" dirty="0" err="1"/>
              <a:t>Nsefu</a:t>
            </a:r>
            <a:r>
              <a:rPr lang="en-US" dirty="0"/>
              <a:t> Sewing Center and currently have 6 treadle machines and an instructor.</a:t>
            </a:r>
          </a:p>
          <a:p>
            <a:r>
              <a:rPr lang="en-US" dirty="0"/>
              <a:t>A call was put out to the community for 6 open training positions and 131 women showed up. We hope to expand our program dramatically to provide items like school uniforms and camp uniforms for the region.</a:t>
            </a:r>
          </a:p>
        </p:txBody>
      </p:sp>
    </p:spTree>
    <p:extLst>
      <p:ext uri="{BB962C8B-B14F-4D97-AF65-F5344CB8AC3E}">
        <p14:creationId xmlns:p14="http://schemas.microsoft.com/office/powerpoint/2010/main" val="4073721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A1571AB7-D6CB-49D8-8F6A-13081BCB209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656" r="4108"/>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FF83A99-9444-4E3F-B542-CA3BCA25B96D}"/>
              </a:ext>
            </a:extLst>
          </p:cNvPr>
          <p:cNvSpPr>
            <a:spLocks noGrp="1"/>
          </p:cNvSpPr>
          <p:nvPr>
            <p:ph type="title"/>
          </p:nvPr>
        </p:nvSpPr>
        <p:spPr>
          <a:xfrm>
            <a:off x="804998" y="798445"/>
            <a:ext cx="4803636" cy="1311664"/>
          </a:xfrm>
        </p:spPr>
        <p:txBody>
          <a:bodyPr>
            <a:normAutofit/>
          </a:bodyPr>
          <a:lstStyle/>
          <a:p>
            <a:r>
              <a:rPr lang="en-US" b="1" dirty="0">
                <a:solidFill>
                  <a:srgbClr val="000000"/>
                </a:solidFill>
              </a:rPr>
              <a:t>Our first recruits!</a:t>
            </a:r>
          </a:p>
        </p:txBody>
      </p:sp>
      <p:sp>
        <p:nvSpPr>
          <p:cNvPr id="10" name="Content Placeholder 9">
            <a:extLst>
              <a:ext uri="{FF2B5EF4-FFF2-40B4-BE49-F238E27FC236}">
                <a16:creationId xmlns:a16="http://schemas.microsoft.com/office/drawing/2014/main" id="{0F606094-D903-4D1A-BD54-81D283681468}"/>
              </a:ext>
            </a:extLst>
          </p:cNvPr>
          <p:cNvSpPr>
            <a:spLocks noGrp="1"/>
          </p:cNvSpPr>
          <p:nvPr>
            <p:ph idx="1"/>
          </p:nvPr>
        </p:nvSpPr>
        <p:spPr>
          <a:xfrm>
            <a:off x="804997" y="2272143"/>
            <a:ext cx="4706803" cy="3788830"/>
          </a:xfrm>
        </p:spPr>
        <p:txBody>
          <a:bodyPr anchor="ctr">
            <a:normAutofit/>
          </a:bodyPr>
          <a:lstStyle/>
          <a:p>
            <a:r>
              <a:rPr lang="en-US" sz="2000" dirty="0">
                <a:solidFill>
                  <a:srgbClr val="000000"/>
                </a:solidFill>
              </a:rPr>
              <a:t>We have a paid instructor teaching our women valuable sewing skills.</a:t>
            </a:r>
          </a:p>
          <a:p>
            <a:r>
              <a:rPr lang="en-US" sz="2000" dirty="0">
                <a:solidFill>
                  <a:srgbClr val="000000"/>
                </a:solidFill>
              </a:rPr>
              <a:t>Our vision is to be the resource for school uniforms and local business uniforms, i.e. safari camps.</a:t>
            </a:r>
          </a:p>
          <a:p>
            <a:r>
              <a:rPr lang="en-US" sz="2000" dirty="0">
                <a:solidFill>
                  <a:srgbClr val="000000"/>
                </a:solidFill>
              </a:rPr>
              <a:t>For many of these women, this is the first time they will have ever earned an income once their training is complete… and they are so excited!</a:t>
            </a:r>
          </a:p>
        </p:txBody>
      </p:sp>
    </p:spTree>
    <p:extLst>
      <p:ext uri="{BB962C8B-B14F-4D97-AF65-F5344CB8AC3E}">
        <p14:creationId xmlns:p14="http://schemas.microsoft.com/office/powerpoint/2010/main" val="3535639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7BF98-CA74-4958-8FF0-B2C3D0F80F81}"/>
              </a:ext>
            </a:extLst>
          </p:cNvPr>
          <p:cNvSpPr>
            <a:spLocks noGrp="1"/>
          </p:cNvSpPr>
          <p:nvPr>
            <p:ph type="title"/>
          </p:nvPr>
        </p:nvSpPr>
        <p:spPr/>
        <p:txBody>
          <a:bodyPr/>
          <a:lstStyle/>
          <a:p>
            <a:r>
              <a:rPr lang="en-US" b="1" dirty="0"/>
              <a:t>In conclusion…</a:t>
            </a:r>
          </a:p>
        </p:txBody>
      </p:sp>
      <p:sp>
        <p:nvSpPr>
          <p:cNvPr id="3" name="Content Placeholder 2">
            <a:extLst>
              <a:ext uri="{FF2B5EF4-FFF2-40B4-BE49-F238E27FC236}">
                <a16:creationId xmlns:a16="http://schemas.microsoft.com/office/drawing/2014/main" id="{3F5B02EF-7EFF-498E-B964-AF8B102F1B55}"/>
              </a:ext>
            </a:extLst>
          </p:cNvPr>
          <p:cNvSpPr>
            <a:spLocks noGrp="1"/>
          </p:cNvSpPr>
          <p:nvPr>
            <p:ph idx="1"/>
          </p:nvPr>
        </p:nvSpPr>
        <p:spPr/>
        <p:txBody>
          <a:bodyPr>
            <a:normAutofit lnSpcReduction="10000"/>
          </a:bodyPr>
          <a:lstStyle/>
          <a:p>
            <a:r>
              <a:rPr lang="en-US" dirty="0"/>
              <a:t>For </a:t>
            </a:r>
            <a:r>
              <a:rPr lang="en-US" dirty="0" err="1"/>
              <a:t>Nsefu</a:t>
            </a:r>
            <a:r>
              <a:rPr lang="en-US" dirty="0"/>
              <a:t> Wildlife, not even being four years old yet, we have achieved much in the </a:t>
            </a:r>
            <a:r>
              <a:rPr lang="en-US" dirty="0" err="1"/>
              <a:t>Nsefu</a:t>
            </a:r>
            <a:r>
              <a:rPr lang="en-US" dirty="0"/>
              <a:t> Sector of Zambia.</a:t>
            </a:r>
          </a:p>
          <a:p>
            <a:r>
              <a:rPr lang="en-US" dirty="0"/>
              <a:t>What was a discussion between the two co-founders in the winter of 2014, to what </a:t>
            </a:r>
            <a:r>
              <a:rPr lang="en-US" dirty="0" err="1"/>
              <a:t>Nsefu</a:t>
            </a:r>
            <a:r>
              <a:rPr lang="en-US" dirty="0"/>
              <a:t> Wildlife Conservation Foundation is today, is a result of a fiercely dedicated group of board members and supporters who want to change the world. We are saving countless wildlife, we are employing many Zambians, and we are changing the future of children.</a:t>
            </a:r>
          </a:p>
          <a:p>
            <a:r>
              <a:rPr lang="en-US" dirty="0"/>
              <a:t>To stop extinction in its tracks, we cannot do this alone. We need YOUR HELP! To learn more on how YOU can change the world, visit </a:t>
            </a:r>
            <a:r>
              <a:rPr lang="en-US" b="1" dirty="0"/>
              <a:t>Nsefu.org.</a:t>
            </a:r>
          </a:p>
        </p:txBody>
      </p:sp>
    </p:spTree>
    <p:extLst>
      <p:ext uri="{BB962C8B-B14F-4D97-AF65-F5344CB8AC3E}">
        <p14:creationId xmlns:p14="http://schemas.microsoft.com/office/powerpoint/2010/main" val="203055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AF19-A59F-4830-8102-C5D6E2681E06}"/>
              </a:ext>
            </a:extLst>
          </p:cNvPr>
          <p:cNvSpPr>
            <a:spLocks noGrp="1"/>
          </p:cNvSpPr>
          <p:nvPr>
            <p:ph type="title"/>
          </p:nvPr>
        </p:nvSpPr>
        <p:spPr/>
        <p:txBody>
          <a:bodyPr/>
          <a:lstStyle/>
          <a:p>
            <a:r>
              <a:rPr lang="en-US" b="1" dirty="0"/>
              <a:t>Here are the sobering facts about extinction!</a:t>
            </a:r>
          </a:p>
        </p:txBody>
      </p:sp>
      <p:sp>
        <p:nvSpPr>
          <p:cNvPr id="3" name="Content Placeholder 2">
            <a:extLst>
              <a:ext uri="{FF2B5EF4-FFF2-40B4-BE49-F238E27FC236}">
                <a16:creationId xmlns:a16="http://schemas.microsoft.com/office/drawing/2014/main" id="{1AA2C792-F6AC-430E-8433-CFE18B07029F}"/>
              </a:ext>
            </a:extLst>
          </p:cNvPr>
          <p:cNvSpPr>
            <a:spLocks noGrp="1"/>
          </p:cNvSpPr>
          <p:nvPr>
            <p:ph idx="1"/>
          </p:nvPr>
        </p:nvSpPr>
        <p:spPr/>
        <p:txBody>
          <a:bodyPr/>
          <a:lstStyle/>
          <a:p>
            <a:r>
              <a:rPr lang="en-US" dirty="0"/>
              <a:t>96 Elephants are killed every single day, 365 days a year.</a:t>
            </a:r>
          </a:p>
          <a:p>
            <a:r>
              <a:rPr lang="en-US" dirty="0"/>
              <a:t>We have less than 8 years to prevent their extinction in the wild.</a:t>
            </a:r>
          </a:p>
          <a:p>
            <a:r>
              <a:rPr lang="en-US" dirty="0"/>
              <a:t>They are killed for their ivory driven by black market demand in Asia where ivory is considered a status symbol.</a:t>
            </a:r>
          </a:p>
          <a:p>
            <a:r>
              <a:rPr lang="en-US" dirty="0"/>
              <a:t>Rhinos number less than 25,000 and 4 species have been deemed extinct as of the last 15 years.</a:t>
            </a:r>
          </a:p>
          <a:p>
            <a:r>
              <a:rPr lang="en-US" dirty="0"/>
              <a:t>Lions number less than 25,000 and only exist in 6 countries anymore.</a:t>
            </a:r>
          </a:p>
          <a:p>
            <a:r>
              <a:rPr lang="en-US" dirty="0"/>
              <a:t>Giraffes are experiencing a silent extinction due to trophy hunting and bush meat. Currently their numbers stand at less than 40,000.</a:t>
            </a:r>
          </a:p>
        </p:txBody>
      </p:sp>
    </p:spTree>
    <p:extLst>
      <p:ext uri="{BB962C8B-B14F-4D97-AF65-F5344CB8AC3E}">
        <p14:creationId xmlns:p14="http://schemas.microsoft.com/office/powerpoint/2010/main" val="1191073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F172027-3EEE-4F04-83EA-4B38D03591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6045"/>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043C3-CF88-49DE-B25F-90A596DCA4BA}"/>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The animals thank you.</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53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86895-F37B-4F2B-A5AC-7E78AD3FAFA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This is what poaching looks like.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CB67D31E-6A93-4DC3-B2BF-9303CE435E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975392"/>
            <a:ext cx="6553545" cy="4915158"/>
          </a:xfrm>
          <a:prstGeom prst="rect">
            <a:avLst/>
          </a:prstGeom>
        </p:spPr>
      </p:pic>
    </p:spTree>
    <p:extLst>
      <p:ext uri="{BB962C8B-B14F-4D97-AF65-F5344CB8AC3E}">
        <p14:creationId xmlns:p14="http://schemas.microsoft.com/office/powerpoint/2010/main" val="274837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0266-4716-4E71-85AC-4C9D30A0CB8D}"/>
              </a:ext>
            </a:extLst>
          </p:cNvPr>
          <p:cNvSpPr>
            <a:spLocks noGrp="1"/>
          </p:cNvSpPr>
          <p:nvPr>
            <p:ph type="title"/>
          </p:nvPr>
        </p:nvSpPr>
        <p:spPr/>
        <p:txBody>
          <a:bodyPr/>
          <a:lstStyle/>
          <a:p>
            <a:r>
              <a:rPr lang="en-US" b="1" dirty="0" err="1"/>
              <a:t>Nsefu</a:t>
            </a:r>
            <a:r>
              <a:rPr lang="en-US" b="1" dirty="0"/>
              <a:t> History Overview</a:t>
            </a:r>
          </a:p>
        </p:txBody>
      </p:sp>
      <p:sp>
        <p:nvSpPr>
          <p:cNvPr id="3" name="Content Placeholder 2">
            <a:extLst>
              <a:ext uri="{FF2B5EF4-FFF2-40B4-BE49-F238E27FC236}">
                <a16:creationId xmlns:a16="http://schemas.microsoft.com/office/drawing/2014/main" id="{F08FF9C9-6FC2-4820-A703-099194D994F7}"/>
              </a:ext>
            </a:extLst>
          </p:cNvPr>
          <p:cNvSpPr>
            <a:spLocks noGrp="1"/>
          </p:cNvSpPr>
          <p:nvPr>
            <p:ph idx="1"/>
          </p:nvPr>
        </p:nvSpPr>
        <p:spPr/>
        <p:txBody>
          <a:bodyPr/>
          <a:lstStyle/>
          <a:p>
            <a:r>
              <a:rPr lang="en-US" dirty="0"/>
              <a:t>Founded in Spring of 2015.</a:t>
            </a:r>
          </a:p>
          <a:p>
            <a:r>
              <a:rPr lang="en-US" dirty="0"/>
              <a:t>Ranger Program developed Winter of 2015.</a:t>
            </a:r>
          </a:p>
          <a:p>
            <a:r>
              <a:rPr lang="en-US" dirty="0" err="1"/>
              <a:t>Chabwela</a:t>
            </a:r>
            <a:r>
              <a:rPr lang="en-US" dirty="0"/>
              <a:t> School founded Spring 2018.</a:t>
            </a:r>
          </a:p>
          <a:p>
            <a:r>
              <a:rPr lang="en-US" dirty="0"/>
              <a:t>Beekeeping Program founded Summer 2018.</a:t>
            </a:r>
          </a:p>
          <a:p>
            <a:r>
              <a:rPr lang="en-US" dirty="0"/>
              <a:t>Sewing Program founded Summer 2018.</a:t>
            </a:r>
          </a:p>
        </p:txBody>
      </p:sp>
    </p:spTree>
    <p:extLst>
      <p:ext uri="{BB962C8B-B14F-4D97-AF65-F5344CB8AC3E}">
        <p14:creationId xmlns:p14="http://schemas.microsoft.com/office/powerpoint/2010/main" val="3554333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20AE0573-F363-4C3A-B967-CE5F8A90796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778" r="20986" b="-1"/>
          <a:stretch/>
        </p:blipFill>
        <p:spPr>
          <a:xfrm>
            <a:off x="5797543" y="10"/>
            <a:ext cx="6394152" cy="6857990"/>
          </a:xfrm>
          <a:prstGeom prst="rect">
            <a:avLst/>
          </a:prstGeom>
        </p:spPr>
      </p:pic>
      <p:pic>
        <p:nvPicPr>
          <p:cNvPr id="15" name="Picture 1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F370D33-29C2-479F-BA46-4C5F8B8E9FF3}"/>
              </a:ext>
            </a:extLst>
          </p:cNvPr>
          <p:cNvSpPr>
            <a:spLocks noGrp="1"/>
          </p:cNvSpPr>
          <p:nvPr>
            <p:ph type="title"/>
          </p:nvPr>
        </p:nvSpPr>
        <p:spPr>
          <a:xfrm>
            <a:off x="804998" y="798445"/>
            <a:ext cx="4803636" cy="1311664"/>
          </a:xfrm>
        </p:spPr>
        <p:txBody>
          <a:bodyPr>
            <a:normAutofit/>
          </a:bodyPr>
          <a:lstStyle/>
          <a:p>
            <a:r>
              <a:rPr lang="en-US" b="1" dirty="0">
                <a:solidFill>
                  <a:srgbClr val="000000"/>
                </a:solidFill>
              </a:rPr>
              <a:t>Ranger Program</a:t>
            </a:r>
          </a:p>
        </p:txBody>
      </p:sp>
      <p:sp>
        <p:nvSpPr>
          <p:cNvPr id="18" name="Content Placeholder 11">
            <a:extLst>
              <a:ext uri="{FF2B5EF4-FFF2-40B4-BE49-F238E27FC236}">
                <a16:creationId xmlns:a16="http://schemas.microsoft.com/office/drawing/2014/main" id="{3B8B0719-1022-4771-A52D-C397BDEBF756}"/>
              </a:ext>
            </a:extLst>
          </p:cNvPr>
          <p:cNvSpPr>
            <a:spLocks noGrp="1"/>
          </p:cNvSpPr>
          <p:nvPr>
            <p:ph idx="1"/>
          </p:nvPr>
        </p:nvSpPr>
        <p:spPr>
          <a:xfrm>
            <a:off x="804997" y="2272143"/>
            <a:ext cx="4706803" cy="3788830"/>
          </a:xfrm>
        </p:spPr>
        <p:txBody>
          <a:bodyPr anchor="ctr">
            <a:normAutofit/>
          </a:bodyPr>
          <a:lstStyle/>
          <a:p>
            <a:r>
              <a:rPr lang="en-US" sz="2000" dirty="0">
                <a:solidFill>
                  <a:srgbClr val="000000"/>
                </a:solidFill>
              </a:rPr>
              <a:t>In 2018, our </a:t>
            </a:r>
            <a:r>
              <a:rPr lang="en-US" sz="2000" dirty="0" err="1">
                <a:solidFill>
                  <a:srgbClr val="000000"/>
                </a:solidFill>
              </a:rPr>
              <a:t>Nsefu</a:t>
            </a:r>
            <a:r>
              <a:rPr lang="en-US" sz="2000" dirty="0">
                <a:solidFill>
                  <a:srgbClr val="000000"/>
                </a:solidFill>
              </a:rPr>
              <a:t> Wildlife Rangers have made over 50 poacher arrests.</a:t>
            </a:r>
          </a:p>
          <a:p>
            <a:r>
              <a:rPr lang="en-US" sz="2000" dirty="0" err="1">
                <a:solidFill>
                  <a:srgbClr val="000000"/>
                </a:solidFill>
              </a:rPr>
              <a:t>Nsefu</a:t>
            </a:r>
            <a:r>
              <a:rPr lang="en-US" sz="2000" dirty="0">
                <a:solidFill>
                  <a:srgbClr val="000000"/>
                </a:solidFill>
              </a:rPr>
              <a:t> arrests have resulted in a high conviction rate.</a:t>
            </a:r>
          </a:p>
          <a:p>
            <a:r>
              <a:rPr lang="en-US" sz="2000" dirty="0">
                <a:solidFill>
                  <a:srgbClr val="000000"/>
                </a:solidFill>
              </a:rPr>
              <a:t>Close to 1000 snares have been collected.</a:t>
            </a:r>
          </a:p>
          <a:p>
            <a:r>
              <a:rPr lang="en-US" sz="2000" dirty="0">
                <a:solidFill>
                  <a:srgbClr val="000000"/>
                </a:solidFill>
              </a:rPr>
              <a:t>Multiple guns, rifles and other poaching contraband have been confiscated.</a:t>
            </a:r>
          </a:p>
        </p:txBody>
      </p:sp>
    </p:spTree>
    <p:extLst>
      <p:ext uri="{BB962C8B-B14F-4D97-AF65-F5344CB8AC3E}">
        <p14:creationId xmlns:p14="http://schemas.microsoft.com/office/powerpoint/2010/main" val="1941611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C1956B-835D-44E9-9582-E6E04FCB59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12" b="1748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055711-244B-4456-97B7-E9274A203D4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This is what we are protecting from extinction!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337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A9F03A-37A1-4218-907B-80088F6D97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33" b="27854"/>
          <a:stretch/>
        </p:blipFill>
        <p:spPr>
          <a:xfrm>
            <a:off x="20" y="10"/>
            <a:ext cx="12191980" cy="6857990"/>
          </a:xfrm>
          <a:prstGeom prst="rect">
            <a:avLst/>
          </a:prstGeom>
        </p:spPr>
      </p:pic>
    </p:spTree>
    <p:extLst>
      <p:ext uri="{BB962C8B-B14F-4D97-AF65-F5344CB8AC3E}">
        <p14:creationId xmlns:p14="http://schemas.microsoft.com/office/powerpoint/2010/main" val="14343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CAAF-6407-4997-9A8D-63E3AAA303E4}"/>
              </a:ext>
            </a:extLst>
          </p:cNvPr>
          <p:cNvSpPr>
            <a:spLocks noGrp="1"/>
          </p:cNvSpPr>
          <p:nvPr>
            <p:ph type="title"/>
          </p:nvPr>
        </p:nvSpPr>
        <p:spPr/>
        <p:txBody>
          <a:bodyPr/>
          <a:lstStyle/>
          <a:p>
            <a:r>
              <a:rPr lang="en-US" b="1" dirty="0" err="1"/>
              <a:t>Nsefu</a:t>
            </a:r>
            <a:r>
              <a:rPr lang="en-US" b="1" dirty="0"/>
              <a:t> Wildlife’s blueprint for impactful conservation.</a:t>
            </a:r>
          </a:p>
        </p:txBody>
      </p:sp>
      <p:sp>
        <p:nvSpPr>
          <p:cNvPr id="3" name="Content Placeholder 2">
            <a:extLst>
              <a:ext uri="{FF2B5EF4-FFF2-40B4-BE49-F238E27FC236}">
                <a16:creationId xmlns:a16="http://schemas.microsoft.com/office/drawing/2014/main" id="{0E1520D2-A269-4F0D-9F29-F81CE0B08AF6}"/>
              </a:ext>
            </a:extLst>
          </p:cNvPr>
          <p:cNvSpPr>
            <a:spLocks noGrp="1"/>
          </p:cNvSpPr>
          <p:nvPr>
            <p:ph idx="1"/>
          </p:nvPr>
        </p:nvSpPr>
        <p:spPr/>
        <p:txBody>
          <a:bodyPr>
            <a:normAutofit lnSpcReduction="10000"/>
          </a:bodyPr>
          <a:lstStyle/>
          <a:p>
            <a:r>
              <a:rPr lang="en-US" dirty="0" err="1"/>
              <a:t>Nsefu</a:t>
            </a:r>
            <a:r>
              <a:rPr lang="en-US" dirty="0"/>
              <a:t> Wildlife is using a multi-pronged approach to tackling the crisis of poaching.</a:t>
            </a:r>
          </a:p>
          <a:p>
            <a:r>
              <a:rPr lang="en-US" dirty="0"/>
              <a:t>Zambia is one of the poorest countries in the world and poverty is a driver behind wildlife crime. </a:t>
            </a:r>
          </a:p>
          <a:p>
            <a:r>
              <a:rPr lang="en-US" dirty="0"/>
              <a:t>We believe engaging the community in our long-term solutions is the only way to have a genuine impact.</a:t>
            </a:r>
          </a:p>
          <a:p>
            <a:r>
              <a:rPr lang="en-US" dirty="0"/>
              <a:t>By introducing economic opportunities into the community helps create deep bonds between </a:t>
            </a:r>
            <a:r>
              <a:rPr lang="en-US" dirty="0" err="1"/>
              <a:t>Nsefu</a:t>
            </a:r>
            <a:r>
              <a:rPr lang="en-US" dirty="0"/>
              <a:t> Wildlife and the local citizens.</a:t>
            </a:r>
          </a:p>
          <a:p>
            <a:r>
              <a:rPr lang="en-US" dirty="0"/>
              <a:t>In fact, </a:t>
            </a:r>
            <a:r>
              <a:rPr lang="en-US" dirty="0" err="1"/>
              <a:t>Nsefu</a:t>
            </a:r>
            <a:r>
              <a:rPr lang="en-US" dirty="0"/>
              <a:t> Wildlife is the first of its kind to create a board of directors with a majority of Zambians as members.</a:t>
            </a:r>
          </a:p>
          <a:p>
            <a:endParaRPr lang="en-US" dirty="0"/>
          </a:p>
          <a:p>
            <a:endParaRPr lang="en-US" dirty="0"/>
          </a:p>
        </p:txBody>
      </p:sp>
    </p:spTree>
    <p:extLst>
      <p:ext uri="{BB962C8B-B14F-4D97-AF65-F5344CB8AC3E}">
        <p14:creationId xmlns:p14="http://schemas.microsoft.com/office/powerpoint/2010/main" val="1432391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896223F8-AEC7-463E-B61C-162B3C2F152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3163" r="6910"/>
          <a:stretch/>
        </p:blipFill>
        <p:spPr>
          <a:xfrm>
            <a:off x="5797543" y="10"/>
            <a:ext cx="6394152" cy="6857990"/>
          </a:xfrm>
          <a:prstGeom prst="rect">
            <a:avLst/>
          </a:prstGeom>
        </p:spPr>
      </p:pic>
      <p:pic>
        <p:nvPicPr>
          <p:cNvPr id="32" name="Picture 2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6A723218-97DD-4426-9A78-E4FC8A14A819}"/>
              </a:ext>
            </a:extLst>
          </p:cNvPr>
          <p:cNvSpPr>
            <a:spLocks noGrp="1"/>
          </p:cNvSpPr>
          <p:nvPr>
            <p:ph type="title"/>
          </p:nvPr>
        </p:nvSpPr>
        <p:spPr>
          <a:xfrm>
            <a:off x="804998" y="798445"/>
            <a:ext cx="4803636" cy="1311664"/>
          </a:xfrm>
        </p:spPr>
        <p:txBody>
          <a:bodyPr>
            <a:normAutofit/>
          </a:bodyPr>
          <a:lstStyle/>
          <a:p>
            <a:r>
              <a:rPr lang="en-US" sz="3400" b="1" dirty="0" err="1">
                <a:solidFill>
                  <a:srgbClr val="000000"/>
                </a:solidFill>
              </a:rPr>
              <a:t>Chabwela</a:t>
            </a:r>
            <a:r>
              <a:rPr lang="en-US" sz="3400" b="1" dirty="0">
                <a:solidFill>
                  <a:srgbClr val="000000"/>
                </a:solidFill>
              </a:rPr>
              <a:t> School – Guardians of the Future!</a:t>
            </a:r>
          </a:p>
        </p:txBody>
      </p:sp>
      <p:sp>
        <p:nvSpPr>
          <p:cNvPr id="16" name="Content Placeholder 9">
            <a:extLst>
              <a:ext uri="{FF2B5EF4-FFF2-40B4-BE49-F238E27FC236}">
                <a16:creationId xmlns:a16="http://schemas.microsoft.com/office/drawing/2014/main" id="{4306A499-F75B-4CE8-9D0A-8D77854069F5}"/>
              </a:ext>
            </a:extLst>
          </p:cNvPr>
          <p:cNvSpPr>
            <a:spLocks noGrp="1"/>
          </p:cNvSpPr>
          <p:nvPr>
            <p:ph idx="1"/>
          </p:nvPr>
        </p:nvSpPr>
        <p:spPr>
          <a:xfrm>
            <a:off x="804997" y="2272143"/>
            <a:ext cx="4706803" cy="3788830"/>
          </a:xfrm>
        </p:spPr>
        <p:txBody>
          <a:bodyPr anchor="ctr">
            <a:normAutofit/>
          </a:bodyPr>
          <a:lstStyle/>
          <a:p>
            <a:r>
              <a:rPr lang="en-US" sz="2000" dirty="0" err="1">
                <a:solidFill>
                  <a:srgbClr val="000000"/>
                </a:solidFill>
              </a:rPr>
              <a:t>Chabwela</a:t>
            </a:r>
            <a:r>
              <a:rPr lang="en-US" sz="2000" dirty="0">
                <a:solidFill>
                  <a:srgbClr val="000000"/>
                </a:solidFill>
              </a:rPr>
              <a:t> School was a couple of mud huts where teachers and children would meet daily.</a:t>
            </a:r>
          </a:p>
          <a:p>
            <a:r>
              <a:rPr lang="en-US" sz="2000" dirty="0">
                <a:solidFill>
                  <a:srgbClr val="000000"/>
                </a:solidFill>
              </a:rPr>
              <a:t>An education in Africa is deemed more valuable than treasure.</a:t>
            </a:r>
          </a:p>
          <a:p>
            <a:r>
              <a:rPr lang="en-US" sz="2000" dirty="0">
                <a:solidFill>
                  <a:srgbClr val="000000"/>
                </a:solidFill>
              </a:rPr>
              <a:t>This school was built by </a:t>
            </a:r>
            <a:r>
              <a:rPr lang="en-US" sz="2000" dirty="0" err="1">
                <a:solidFill>
                  <a:srgbClr val="000000"/>
                </a:solidFill>
              </a:rPr>
              <a:t>Nsefu</a:t>
            </a:r>
            <a:r>
              <a:rPr lang="en-US" sz="2000" dirty="0">
                <a:solidFill>
                  <a:srgbClr val="000000"/>
                </a:solidFill>
              </a:rPr>
              <a:t> Wildlife as our long term commitment to the community and as part wildlife conservation program.</a:t>
            </a:r>
          </a:p>
          <a:p>
            <a:endParaRPr lang="en-US" sz="2000" dirty="0">
              <a:solidFill>
                <a:srgbClr val="000000"/>
              </a:solidFill>
            </a:endParaRPr>
          </a:p>
        </p:txBody>
      </p:sp>
    </p:spTree>
    <p:extLst>
      <p:ext uri="{BB962C8B-B14F-4D97-AF65-F5344CB8AC3E}">
        <p14:creationId xmlns:p14="http://schemas.microsoft.com/office/powerpoint/2010/main" val="2822124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1099</Words>
  <Application>Microsoft Office PowerPoint</Application>
  <PresentationFormat>Widescreen</PresentationFormat>
  <Paragraphs>70</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Nsefu Wildlife  Conservation Foundation</vt:lpstr>
      <vt:lpstr>Here are the sobering facts about extinction!</vt:lpstr>
      <vt:lpstr>This is what poaching looks like.</vt:lpstr>
      <vt:lpstr>Nsefu History Overview</vt:lpstr>
      <vt:lpstr>Ranger Program</vt:lpstr>
      <vt:lpstr>This is what we are protecting from extinction!</vt:lpstr>
      <vt:lpstr>PowerPoint Presentation</vt:lpstr>
      <vt:lpstr>Nsefu Wildlife’s blueprint for impactful conservation.</vt:lpstr>
      <vt:lpstr>Chabwela School – Guardians of the Future!</vt:lpstr>
      <vt:lpstr>Chabwela is a smash hit!</vt:lpstr>
      <vt:lpstr>To Save the Future, you must educate Today!</vt:lpstr>
      <vt:lpstr>Build it and they will come!</vt:lpstr>
      <vt:lpstr>Chabwela School is creating future leaders!</vt:lpstr>
      <vt:lpstr>Beekeeping</vt:lpstr>
      <vt:lpstr>It’s a bird, it’s a plane…it’s a Bee Keeper</vt:lpstr>
      <vt:lpstr>Bee Fencing saves lives…human and animal.</vt:lpstr>
      <vt:lpstr>Sewing brings independence, income &amp; equality.</vt:lpstr>
      <vt:lpstr>Our first recruits!</vt:lpstr>
      <vt:lpstr>In conclusion…</vt:lpstr>
      <vt:lpstr>The animals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Nsefu Wildlife  Conservation Foundation</dc:title>
  <dc:creator>Bill</dc:creator>
  <cp:lastModifiedBy>Bill</cp:lastModifiedBy>
  <cp:revision>40</cp:revision>
  <dcterms:created xsi:type="dcterms:W3CDTF">2018-12-01T20:55:09Z</dcterms:created>
  <dcterms:modified xsi:type="dcterms:W3CDTF">2018-12-02T21:40:52Z</dcterms:modified>
</cp:coreProperties>
</file>